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71" r:id="rId2"/>
    <p:sldId id="272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3" d="100"/>
          <a:sy n="53" d="100"/>
        </p:scale>
        <p:origin x="-9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e.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725" y="1014413"/>
            <a:ext cx="6357937" cy="53292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e.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13" y="228600"/>
            <a:ext cx="7743825" cy="58150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00101"/>
            <a:ext cx="7186613" cy="857249"/>
          </a:xfrm>
        </p:spPr>
        <p:txBody>
          <a:bodyPr>
            <a:normAutofit/>
          </a:bodyPr>
          <a:lstStyle/>
          <a:p>
            <a:r>
              <a:rPr sz="3200" dirty="0" smtClean="0"/>
              <a:t>Major Principles of Clinical Practice</a:t>
            </a:r>
            <a:endParaRPr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57475"/>
            <a:ext cx="7772400" cy="1457325"/>
          </a:xfrm>
        </p:spPr>
        <p:txBody>
          <a:bodyPr>
            <a:normAutofit/>
          </a:bodyPr>
          <a:lstStyle/>
          <a:p>
            <a:pPr algn="l"/>
            <a:r>
              <a:rPr lang="en-US" sz="2000" dirty="0" smtClean="0"/>
              <a:t>DR  SAJJADI INTERNIST</a:t>
            </a:r>
          </a:p>
          <a:p>
            <a:pPr algn="l"/>
            <a:r>
              <a:rPr lang="en-US" sz="2000" dirty="0" smtClean="0"/>
              <a:t>RUMS  ALIEBNE ABITALEB GENRAL HOSPITAL</a:t>
            </a:r>
          </a:p>
          <a:p>
            <a:pPr algn="l"/>
            <a:r>
              <a:rPr lang="en-US" sz="2000" dirty="0" smtClean="0"/>
              <a:t>SPRING 1405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810000"/>
          </a:xfrm>
        </p:spPr>
        <p:txBody>
          <a:bodyPr>
            <a:normAutofit lnSpcReduction="10000"/>
          </a:bodyPr>
          <a:lstStyle/>
          <a:p>
            <a:r>
              <a:rPr sz="3200" dirty="0"/>
              <a:t>Define core principles of clinical practice</a:t>
            </a:r>
          </a:p>
          <a:p>
            <a:r>
              <a:rPr sz="3200" dirty="0"/>
              <a:t>Explain the role of patient-centered and ethical care</a:t>
            </a:r>
          </a:p>
          <a:p>
            <a:r>
              <a:rPr sz="3200" dirty="0"/>
              <a:t>Describe safety, EBP, and clinical reasoning</a:t>
            </a:r>
          </a:p>
          <a:p>
            <a:r>
              <a:rPr sz="3200" dirty="0"/>
              <a:t>Apply principles in everyday clinical encounters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Objectives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14588"/>
            <a:ext cx="8229600" cy="3910012"/>
          </a:xfrm>
        </p:spPr>
        <p:txBody>
          <a:bodyPr>
            <a:normAutofit/>
          </a:bodyPr>
          <a:lstStyle/>
          <a:p>
            <a:r>
              <a:rPr sz="3200" dirty="0"/>
              <a:t>Patient-centered care</a:t>
            </a:r>
          </a:p>
          <a:p>
            <a:r>
              <a:rPr sz="3200" dirty="0"/>
              <a:t>Safety and non-</a:t>
            </a:r>
            <a:r>
              <a:rPr sz="3200" dirty="0" err="1"/>
              <a:t>maleficence</a:t>
            </a:r>
            <a:endParaRPr sz="3200" dirty="0"/>
          </a:p>
          <a:p>
            <a:r>
              <a:rPr sz="3200" dirty="0"/>
              <a:t>Evidence-based practice (EBP)</a:t>
            </a:r>
          </a:p>
          <a:p>
            <a:r>
              <a:rPr sz="3200" dirty="0"/>
              <a:t>Clinical reasoning and diagnostic accuracy</a:t>
            </a:r>
          </a:p>
          <a:p>
            <a:r>
              <a:rPr sz="3200" dirty="0"/>
              <a:t>Beneficence and professionalism</a:t>
            </a:r>
          </a:p>
          <a:p>
            <a:r>
              <a:rPr sz="3200" dirty="0"/>
              <a:t>Cultural competence and holistic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Overview of Core Principles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71724"/>
            <a:ext cx="8229600" cy="3952875"/>
          </a:xfrm>
        </p:spPr>
        <p:txBody>
          <a:bodyPr/>
          <a:lstStyle/>
          <a:p>
            <a:r>
              <a:rPr sz="3200" dirty="0"/>
              <a:t>Respect for autonomy and preferences</a:t>
            </a:r>
          </a:p>
          <a:p>
            <a:r>
              <a:rPr sz="3200" dirty="0"/>
              <a:t>Shared decision-making</a:t>
            </a:r>
          </a:p>
          <a:p>
            <a:r>
              <a:rPr sz="3200" dirty="0"/>
              <a:t>Clear, empathetic communication</a:t>
            </a:r>
          </a:p>
          <a:p>
            <a:r>
              <a:rPr sz="3200" dirty="0"/>
              <a:t>Understanding patient context (family, work, beliefs</a:t>
            </a:r>
            <a:r>
              <a:rPr dirty="0"/>
              <a:t>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Patient-Centered Care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28850"/>
            <a:ext cx="8229600" cy="4389120"/>
          </a:xfrm>
        </p:spPr>
        <p:txBody>
          <a:bodyPr>
            <a:normAutofit/>
          </a:bodyPr>
          <a:lstStyle/>
          <a:p>
            <a:r>
              <a:rPr sz="3200" dirty="0" smtClean="0"/>
              <a:t>Follow </a:t>
            </a:r>
            <a:r>
              <a:rPr sz="3200" dirty="0"/>
              <a:t>standardized safety protocols</a:t>
            </a:r>
          </a:p>
          <a:p>
            <a:r>
              <a:rPr sz="3200" dirty="0"/>
              <a:t>Recognize early warning signs of deterioration</a:t>
            </a:r>
          </a:p>
          <a:p>
            <a:r>
              <a:rPr lang="en-US" sz="3200" dirty="0" smtClean="0"/>
              <a:t>Minimize preventable harm and errors</a:t>
            </a:r>
          </a:p>
          <a:p>
            <a:r>
              <a:rPr sz="3200" dirty="0" smtClean="0"/>
              <a:t>Vigilance </a:t>
            </a:r>
            <a:r>
              <a:rPr sz="3200" dirty="0"/>
              <a:t>with high-risk medications/procedures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Safety &amp; Non-Maleficence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86012"/>
            <a:ext cx="8229600" cy="3938587"/>
          </a:xfrm>
        </p:spPr>
        <p:txBody>
          <a:bodyPr>
            <a:normAutofit/>
          </a:bodyPr>
          <a:lstStyle/>
          <a:p>
            <a:r>
              <a:rPr sz="3200" dirty="0"/>
              <a:t>Integrate evidence, expertise, and patient values</a:t>
            </a:r>
          </a:p>
          <a:p>
            <a:r>
              <a:rPr sz="3200" dirty="0"/>
              <a:t>Use up-to-date guidelines and reviews</a:t>
            </a:r>
          </a:p>
          <a:p>
            <a:r>
              <a:rPr sz="3200" dirty="0"/>
              <a:t>Critically appraise evidence quality</a:t>
            </a:r>
          </a:p>
          <a:p>
            <a:r>
              <a:rPr sz="3200" dirty="0"/>
              <a:t>Avoid outdated or purely anecdotal practices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Evidence-Based Practice (EBP)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3200" dirty="0"/>
              <a:t>Structured history and physical examination</a:t>
            </a:r>
          </a:p>
          <a:p>
            <a:r>
              <a:rPr sz="3200" dirty="0"/>
              <a:t>Construct and prioritize differential diagnosis</a:t>
            </a:r>
          </a:p>
          <a:p>
            <a:r>
              <a:rPr sz="3200" dirty="0"/>
              <a:t>Order tests to answer specific questions</a:t>
            </a:r>
          </a:p>
          <a:p>
            <a:r>
              <a:rPr sz="3200" dirty="0"/>
              <a:t>Be aware of cognitive biases (anchoring, premature closure)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Clinical Reasoning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0312"/>
            <a:ext cx="8229600" cy="3471863"/>
          </a:xfrm>
        </p:spPr>
        <p:txBody>
          <a:bodyPr/>
          <a:lstStyle/>
          <a:p>
            <a:r>
              <a:rPr sz="3200" dirty="0"/>
              <a:t>Actively promote patient well-being</a:t>
            </a:r>
          </a:p>
          <a:p>
            <a:r>
              <a:rPr sz="3200" dirty="0"/>
              <a:t>Maintain honesty, integrity, accountability</a:t>
            </a:r>
          </a:p>
          <a:p>
            <a:r>
              <a:rPr sz="3200" dirty="0"/>
              <a:t>Protect confidentiality and privacy</a:t>
            </a:r>
          </a:p>
          <a:p>
            <a:r>
              <a:rPr sz="3200" dirty="0"/>
              <a:t>Recognize and manage conflicts of interest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Beneficence &amp; Professionalism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14588"/>
            <a:ext cx="8229600" cy="3328987"/>
          </a:xfrm>
        </p:spPr>
        <p:txBody>
          <a:bodyPr>
            <a:normAutofit lnSpcReduction="10000"/>
          </a:bodyPr>
          <a:lstStyle/>
          <a:p>
            <a:r>
              <a:rPr sz="3200" dirty="0"/>
              <a:t>Acknowledge cultural and religious diversity</a:t>
            </a:r>
          </a:p>
          <a:p>
            <a:r>
              <a:rPr sz="3200" dirty="0"/>
              <a:t>Avoid stereotyping; treat each patient individually</a:t>
            </a:r>
          </a:p>
          <a:p>
            <a:r>
              <a:rPr sz="3200" dirty="0"/>
              <a:t>Use professional interpreters when needed</a:t>
            </a:r>
          </a:p>
          <a:p>
            <a:r>
              <a:rPr sz="3200" dirty="0"/>
              <a:t>Adapt care plans to cultural context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Cultural Competence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71738"/>
            <a:ext cx="8229600" cy="3852862"/>
          </a:xfrm>
        </p:spPr>
        <p:txBody>
          <a:bodyPr>
            <a:normAutofit/>
          </a:bodyPr>
          <a:lstStyle/>
          <a:p>
            <a:r>
              <a:rPr sz="3200" dirty="0"/>
              <a:t>Address biological, psychological, social dimensions</a:t>
            </a:r>
          </a:p>
          <a:p>
            <a:r>
              <a:rPr sz="3200" dirty="0"/>
              <a:t>Screen for mental health and stressors</a:t>
            </a:r>
          </a:p>
          <a:p>
            <a:r>
              <a:rPr sz="3200" dirty="0"/>
              <a:t>Consider family, work, and environment</a:t>
            </a:r>
          </a:p>
          <a:p>
            <a:r>
              <a:rPr sz="3200" dirty="0"/>
              <a:t>Treat the patient, not just the disease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Holistic (Biopsychosocial) Care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71724"/>
            <a:ext cx="8229600" cy="3952875"/>
          </a:xfrm>
        </p:spPr>
        <p:txBody>
          <a:bodyPr>
            <a:normAutofit/>
          </a:bodyPr>
          <a:lstStyle/>
          <a:p>
            <a:r>
              <a:rPr sz="3200" dirty="0"/>
              <a:t>Communicate clearly across care settings</a:t>
            </a:r>
          </a:p>
          <a:p>
            <a:r>
              <a:rPr sz="3200" dirty="0"/>
              <a:t>Provide structured discharge summaries</a:t>
            </a:r>
          </a:p>
          <a:p>
            <a:r>
              <a:rPr sz="3200" dirty="0"/>
              <a:t>Perform medication reconciliation</a:t>
            </a:r>
          </a:p>
          <a:p>
            <a:r>
              <a:rPr sz="3200" dirty="0"/>
              <a:t>Arrange appropriate follow-up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Continuity &amp; Coordination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86012"/>
            <a:ext cx="8229600" cy="3938587"/>
          </a:xfrm>
        </p:spPr>
        <p:txBody>
          <a:bodyPr>
            <a:normAutofit/>
          </a:bodyPr>
          <a:lstStyle/>
          <a:p>
            <a:r>
              <a:rPr sz="3200" dirty="0"/>
              <a:t>Record accurate, complete, timely information</a:t>
            </a:r>
          </a:p>
          <a:p>
            <a:r>
              <a:rPr sz="3200" dirty="0"/>
              <a:t>Make reasoning and decisions explicit</a:t>
            </a:r>
          </a:p>
          <a:p>
            <a:r>
              <a:rPr sz="3200" dirty="0"/>
              <a:t>Meet legal and ethical standards</a:t>
            </a:r>
          </a:p>
          <a:p>
            <a:r>
              <a:rPr sz="3200" dirty="0"/>
              <a:t>Use documentation for quality improvement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Documentation &amp; Accountability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28862"/>
            <a:ext cx="8229600" cy="3995737"/>
          </a:xfrm>
        </p:spPr>
        <p:txBody>
          <a:bodyPr>
            <a:normAutofit/>
          </a:bodyPr>
          <a:lstStyle/>
          <a:p>
            <a:r>
              <a:rPr sz="3200" dirty="0"/>
              <a:t>Primary: immunizations, lifestyle counseling</a:t>
            </a:r>
          </a:p>
          <a:p>
            <a:r>
              <a:rPr sz="3200" dirty="0"/>
              <a:t>Secondary: screening for early detection</a:t>
            </a:r>
          </a:p>
          <a:p>
            <a:r>
              <a:rPr sz="3200" dirty="0"/>
              <a:t>Tertiary: prevent complications and disability</a:t>
            </a:r>
          </a:p>
          <a:p>
            <a:r>
              <a:rPr sz="3200" dirty="0"/>
              <a:t>Integrate prevention into routine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Prevention &amp; Health Promotion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0324"/>
            <a:ext cx="8229600" cy="3724275"/>
          </a:xfrm>
        </p:spPr>
        <p:txBody>
          <a:bodyPr>
            <a:normAutofit/>
          </a:bodyPr>
          <a:lstStyle/>
          <a:p>
            <a:r>
              <a:rPr sz="3200" dirty="0"/>
              <a:t>Build trust through active listening</a:t>
            </a:r>
          </a:p>
          <a:p>
            <a:r>
              <a:rPr sz="3200" dirty="0"/>
              <a:t>Validate patient emotions and concerns</a:t>
            </a:r>
          </a:p>
          <a:p>
            <a:r>
              <a:rPr sz="3200" dirty="0"/>
              <a:t>Deliver bad news sensitively and clearly</a:t>
            </a:r>
          </a:p>
          <a:p>
            <a:r>
              <a:rPr sz="3200" dirty="0"/>
              <a:t>Empathy improves adherence and outcomes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Compassion &amp; Communication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57450"/>
            <a:ext cx="8229600" cy="3867150"/>
          </a:xfrm>
        </p:spPr>
        <p:txBody>
          <a:bodyPr>
            <a:normAutofit fontScale="92500" lnSpcReduction="10000"/>
          </a:bodyPr>
          <a:lstStyle/>
          <a:p>
            <a:r>
              <a:rPr sz="3200" dirty="0"/>
              <a:t>Clinical practice should be patient-centered, safe, ethical</a:t>
            </a:r>
          </a:p>
          <a:p>
            <a:r>
              <a:rPr sz="3200" dirty="0"/>
              <a:t>EBP and sound reasoning reduce errors and variation</a:t>
            </a:r>
          </a:p>
          <a:p>
            <a:r>
              <a:rPr sz="3200" dirty="0"/>
              <a:t>Holistic, culturally sensitive care improves outcomes</a:t>
            </a:r>
          </a:p>
          <a:p>
            <a:r>
              <a:rPr sz="3200" dirty="0"/>
              <a:t>Prevention and compassion are core duties in modern medicine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Summary – Take-Home Messages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e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220" y="1116129"/>
            <a:ext cx="6919560" cy="46257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44</TotalTime>
  <Words>386</Words>
  <Application>Microsoft Office PowerPoint</Application>
  <PresentationFormat>On-screen Show (4:3)</PresentationFormat>
  <Paragraphs>76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Slide 1</vt:lpstr>
      <vt:lpstr>Slide 2</vt:lpstr>
      <vt:lpstr>Major Principles of Clinical Practice</vt:lpstr>
      <vt:lpstr>Learning Objectives</vt:lpstr>
      <vt:lpstr>Overview of Core Principles</vt:lpstr>
      <vt:lpstr>Patient-Centered Care</vt:lpstr>
      <vt:lpstr>Safety &amp; Non-Maleficence</vt:lpstr>
      <vt:lpstr>Evidence-Based Practice (EBP)</vt:lpstr>
      <vt:lpstr>Clinical Reasoning</vt:lpstr>
      <vt:lpstr>Beneficence &amp; Professionalism</vt:lpstr>
      <vt:lpstr>Cultural Competence</vt:lpstr>
      <vt:lpstr>Holistic (Biopsychosocial) Care</vt:lpstr>
      <vt:lpstr>Continuity &amp; Coordination</vt:lpstr>
      <vt:lpstr>Documentation &amp; Accountability</vt:lpstr>
      <vt:lpstr>Prevention &amp; Health Promotion</vt:lpstr>
      <vt:lpstr>Compassion &amp; Communication</vt:lpstr>
      <vt:lpstr>Summary – Take-Home Messages</vt:lpstr>
      <vt:lpstr>Slide 18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Major Principles of Clinical Practice</dc:title>
  <dc:subject/>
  <dc:creator/>
  <cp:keywords/>
  <dc:description>generated using python-pptx</dc:description>
  <cp:lastModifiedBy>hp</cp:lastModifiedBy>
  <cp:revision>11</cp:revision>
  <dcterms:created xsi:type="dcterms:W3CDTF">2013-01-27T09:14:16Z</dcterms:created>
  <dcterms:modified xsi:type="dcterms:W3CDTF">2026-04-18T06:02:05Z</dcterms:modified>
  <cp:category/>
</cp:coreProperties>
</file>